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8" r:id="rId4"/>
    <p:sldId id="269" r:id="rId5"/>
    <p:sldId id="259" r:id="rId6"/>
    <p:sldId id="258" r:id="rId7"/>
    <p:sldId id="261" r:id="rId8"/>
    <p:sldId id="262" r:id="rId9"/>
    <p:sldId id="263" r:id="rId10"/>
    <p:sldId id="267" r:id="rId11"/>
    <p:sldId id="264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0873-0E36-42F6-8036-2FCA5D24C8BD}" type="datetimeFigureOut">
              <a:rPr lang="nl-NL" smtClean="0"/>
              <a:t>28-9-2017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9832-E1CC-41BA-8EF1-48A01364FC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22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0873-0E36-42F6-8036-2FCA5D24C8BD}" type="datetimeFigureOut">
              <a:rPr lang="nl-NL" smtClean="0"/>
              <a:t>28-9-2017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9832-E1CC-41BA-8EF1-48A01364FC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299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0873-0E36-42F6-8036-2FCA5D24C8BD}" type="datetimeFigureOut">
              <a:rPr lang="nl-NL" smtClean="0"/>
              <a:t>28-9-2017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9832-E1CC-41BA-8EF1-48A01364FC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157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0873-0E36-42F6-8036-2FCA5D24C8BD}" type="datetimeFigureOut">
              <a:rPr lang="nl-NL" smtClean="0"/>
              <a:t>28-9-2017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9832-E1CC-41BA-8EF1-48A01364FC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936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0873-0E36-42F6-8036-2FCA5D24C8BD}" type="datetimeFigureOut">
              <a:rPr lang="nl-NL" smtClean="0"/>
              <a:t>28-9-2017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9832-E1CC-41BA-8EF1-48A01364FC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3452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0873-0E36-42F6-8036-2FCA5D24C8BD}" type="datetimeFigureOut">
              <a:rPr lang="nl-NL" smtClean="0"/>
              <a:t>28-9-2017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9832-E1CC-41BA-8EF1-48A01364FC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308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0873-0E36-42F6-8036-2FCA5D24C8BD}" type="datetimeFigureOut">
              <a:rPr lang="nl-NL" smtClean="0"/>
              <a:t>28-9-2017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9832-E1CC-41BA-8EF1-48A01364FC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677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0873-0E36-42F6-8036-2FCA5D24C8BD}" type="datetimeFigureOut">
              <a:rPr lang="nl-NL" smtClean="0"/>
              <a:t>28-9-2017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9832-E1CC-41BA-8EF1-48A01364FC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9656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0873-0E36-42F6-8036-2FCA5D24C8BD}" type="datetimeFigureOut">
              <a:rPr lang="nl-NL" smtClean="0"/>
              <a:t>28-9-2017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9832-E1CC-41BA-8EF1-48A01364FC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436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0873-0E36-42F6-8036-2FCA5D24C8BD}" type="datetimeFigureOut">
              <a:rPr lang="nl-NL" smtClean="0"/>
              <a:t>28-9-2017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9832-E1CC-41BA-8EF1-48A01364FC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532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0873-0E36-42F6-8036-2FCA5D24C8BD}" type="datetimeFigureOut">
              <a:rPr lang="nl-NL" smtClean="0"/>
              <a:t>28-9-2017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9832-E1CC-41BA-8EF1-48A01364FC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303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E0873-0E36-42F6-8036-2FCA5D24C8BD}" type="datetimeFigureOut">
              <a:rPr lang="nl-NL" smtClean="0"/>
              <a:t>28-9-2017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49832-E1CC-41BA-8EF1-48A01364FC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654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tv.nl/video/samenstelling-bot-sterke-botten-maar-niet-te-zwaar/#q=botte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video/de-rug-er-zit-vering-in-je-rug/#q=kraakbee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/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nl-NL" sz="4000">
                <a:solidFill>
                  <a:schemeClr val="bg2"/>
                </a:solidFill>
              </a:rPr>
              <a:t>Stevigheid en Beweging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rmAutofit/>
          </a:bodyPr>
          <a:lstStyle/>
          <a:p>
            <a:r>
              <a:rPr lang="nl-NL" sz="1800"/>
              <a:t>Door Joska de Kroon</a:t>
            </a:r>
          </a:p>
        </p:txBody>
      </p:sp>
    </p:spTree>
    <p:extLst>
      <p:ext uri="{BB962C8B-B14F-4D97-AF65-F5344CB8AC3E}">
        <p14:creationId xmlns:p14="http://schemas.microsoft.com/office/powerpoint/2010/main" val="2895668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nl-NL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5125"/>
            <a:ext cx="5715000" cy="2857500"/>
          </a:xfr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1" y="3391577"/>
            <a:ext cx="3900278" cy="292939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07" y="2036536"/>
            <a:ext cx="47625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26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8802"/>
            <a:ext cx="2809369" cy="1865539"/>
          </a:xfrm>
          <a:prstGeom prst="rect">
            <a:avLst/>
          </a:prstGeom>
        </p:spPr>
      </p:pic>
      <p:pic>
        <p:nvPicPr>
          <p:cNvPr id="16" name="Tijdelijke aanduiding voor inhoud 1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4024193"/>
          </a:xfr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000" y="4578803"/>
            <a:ext cx="2896800" cy="1865539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480457" y="2815772"/>
            <a:ext cx="178525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3200" dirty="0"/>
              <a:t>Lijmstof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9905400" y="735518"/>
            <a:ext cx="109709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3200" dirty="0"/>
              <a:t>Kalk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5141843" y="4389317"/>
            <a:ext cx="1908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/>
              <a:t>Leeftijd</a:t>
            </a:r>
          </a:p>
        </p:txBody>
      </p:sp>
    </p:spTree>
    <p:extLst>
      <p:ext uri="{BB962C8B-B14F-4D97-AF65-F5344CB8AC3E}">
        <p14:creationId xmlns:p14="http://schemas.microsoft.com/office/powerpoint/2010/main" val="235931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nl-NL" sz="3200"/>
              <a:t>Wat gaan we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l-NL" sz="2400" dirty="0">
              <a:solidFill>
                <a:schemeClr val="bg1"/>
              </a:solidFill>
            </a:endParaRP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Herhaling vorige les</a:t>
            </a:r>
          </a:p>
          <a:p>
            <a:r>
              <a:rPr lang="nl-NL" sz="2400" dirty="0">
                <a:solidFill>
                  <a:schemeClr val="bg1"/>
                </a:solidFill>
              </a:rPr>
              <a:t>Wat is weefsel?</a:t>
            </a:r>
          </a:p>
          <a:p>
            <a:r>
              <a:rPr lang="nl-NL" sz="2400" dirty="0">
                <a:solidFill>
                  <a:schemeClr val="bg1"/>
                </a:solidFill>
              </a:rPr>
              <a:t>Kraakbeenweefsel</a:t>
            </a:r>
          </a:p>
          <a:p>
            <a:r>
              <a:rPr lang="nl-NL" sz="2400" dirty="0">
                <a:solidFill>
                  <a:schemeClr val="bg1"/>
                </a:solidFill>
              </a:rPr>
              <a:t>Beenweefsel</a:t>
            </a:r>
          </a:p>
          <a:p>
            <a:r>
              <a:rPr lang="nl-NL" sz="2400" dirty="0">
                <a:solidFill>
                  <a:schemeClr val="bg1"/>
                </a:solidFill>
              </a:rPr>
              <a:t>Tussencelstof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endParaRPr lang="nl-NL" sz="2400" dirty="0">
              <a:solidFill>
                <a:schemeClr val="bg1"/>
              </a:solidFill>
            </a:endParaRPr>
          </a:p>
          <a:p>
            <a:endParaRPr lang="nl-NL" sz="2400" dirty="0">
              <a:solidFill>
                <a:schemeClr val="bg1"/>
              </a:solidFill>
            </a:endParaRPr>
          </a:p>
          <a:p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83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Herhaling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5775" y="2114551"/>
            <a:ext cx="10982325" cy="4243388"/>
          </a:xfrm>
        </p:spPr>
        <p:txBody>
          <a:bodyPr>
            <a:normAutofit/>
          </a:bodyPr>
          <a:lstStyle/>
          <a:p>
            <a:r>
              <a:rPr lang="nl-NL" dirty="0"/>
              <a:t>Het skelet bestaat uit </a:t>
            </a:r>
            <a:r>
              <a:rPr lang="nl-NL" b="1" dirty="0"/>
              <a:t>botten </a:t>
            </a:r>
            <a:r>
              <a:rPr lang="nl-NL" dirty="0"/>
              <a:t>(</a:t>
            </a:r>
            <a:r>
              <a:rPr lang="nl-NL" b="1" dirty="0"/>
              <a:t>beenderen</a:t>
            </a:r>
            <a:r>
              <a:rPr lang="nl-NL" dirty="0"/>
              <a:t>)</a:t>
            </a:r>
          </a:p>
          <a:p>
            <a:endParaRPr lang="nl-NL" dirty="0"/>
          </a:p>
          <a:p>
            <a:pPr>
              <a:buFontTx/>
              <a:buChar char="-"/>
            </a:pPr>
            <a:r>
              <a:rPr lang="nl-NL" dirty="0"/>
              <a:t>Het skelet heeft 4 functies: </a:t>
            </a:r>
          </a:p>
          <a:p>
            <a:pPr marL="0" indent="0">
              <a:buNone/>
            </a:pPr>
            <a:r>
              <a:rPr lang="nl-NL" dirty="0"/>
              <a:t>	- Geeft </a:t>
            </a:r>
            <a:r>
              <a:rPr lang="nl-NL" b="1" dirty="0"/>
              <a:t>stevigheid</a:t>
            </a:r>
            <a:r>
              <a:rPr lang="nl-NL" dirty="0"/>
              <a:t> aan het lichaam</a:t>
            </a:r>
          </a:p>
          <a:p>
            <a:pPr marL="0" indent="0">
              <a:buNone/>
            </a:pPr>
            <a:r>
              <a:rPr lang="nl-NL" dirty="0"/>
              <a:t>	- </a:t>
            </a:r>
            <a:r>
              <a:rPr lang="nl-NL" b="1" dirty="0"/>
              <a:t>Bescherming</a:t>
            </a:r>
            <a:r>
              <a:rPr lang="nl-NL" dirty="0"/>
              <a:t> van organen</a:t>
            </a:r>
          </a:p>
          <a:p>
            <a:pPr marL="0" indent="0">
              <a:buNone/>
            </a:pPr>
            <a:r>
              <a:rPr lang="nl-NL" dirty="0"/>
              <a:t>	- Maakt </a:t>
            </a:r>
            <a:r>
              <a:rPr lang="nl-NL" b="1" dirty="0"/>
              <a:t>beweging</a:t>
            </a:r>
            <a:r>
              <a:rPr lang="nl-NL" dirty="0"/>
              <a:t> mogelijk</a:t>
            </a:r>
          </a:p>
          <a:p>
            <a:pPr marL="0" indent="0">
              <a:buNone/>
            </a:pPr>
            <a:r>
              <a:rPr lang="nl-NL" dirty="0"/>
              <a:t>	- Geeft </a:t>
            </a:r>
            <a:r>
              <a:rPr lang="nl-NL" b="1" dirty="0"/>
              <a:t>vorm</a:t>
            </a:r>
            <a:r>
              <a:rPr lang="nl-NL" dirty="0"/>
              <a:t> aan het lichaam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71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A67B5B4-3A24-436E-B663-1B2EBFF8A0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1" y="537029"/>
            <a:ext cx="10515598" cy="5639933"/>
          </a:xfrm>
        </p:spPr>
        <p:txBody>
          <a:bodyPr>
            <a:normAutofit fontScale="92500" lnSpcReduction="10000"/>
          </a:bodyPr>
          <a:lstStyle/>
          <a:p>
            <a:r>
              <a:rPr lang="nl-NL" sz="2400" dirty="0"/>
              <a:t>Schoudergordel:</a:t>
            </a:r>
          </a:p>
          <a:p>
            <a:pPr marL="0" indent="0">
              <a:buNone/>
            </a:pPr>
            <a:r>
              <a:rPr lang="nl-NL" sz="2400" dirty="0"/>
              <a:t>			 </a:t>
            </a:r>
            <a:r>
              <a:rPr lang="nl-NL" sz="2400" b="1" dirty="0"/>
              <a:t>sleutelbeen</a:t>
            </a:r>
            <a:r>
              <a:rPr lang="nl-NL" sz="2400" dirty="0"/>
              <a:t> en </a:t>
            </a:r>
            <a:r>
              <a:rPr lang="nl-NL" sz="2400" b="1" dirty="0"/>
              <a:t>schouderblad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Borstkas: </a:t>
            </a:r>
          </a:p>
          <a:p>
            <a:pPr marL="0" indent="0">
              <a:buNone/>
            </a:pPr>
            <a:r>
              <a:rPr lang="nl-NL" sz="2400" dirty="0"/>
              <a:t>			</a:t>
            </a:r>
            <a:r>
              <a:rPr lang="nl-NL" sz="2400" b="1" dirty="0"/>
              <a:t>Borstbeen, ribben</a:t>
            </a:r>
            <a:r>
              <a:rPr lang="nl-NL" sz="2400" dirty="0"/>
              <a:t> en </a:t>
            </a:r>
            <a:r>
              <a:rPr lang="nl-NL" sz="2400" b="1" dirty="0"/>
              <a:t>borstwervels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Het bekken:</a:t>
            </a:r>
          </a:p>
          <a:p>
            <a:pPr marL="457200" lvl="1" indent="0">
              <a:buNone/>
            </a:pPr>
            <a:r>
              <a:rPr lang="nl-NL" dirty="0"/>
              <a:t>			</a:t>
            </a:r>
            <a:r>
              <a:rPr lang="nl-NL" b="1" dirty="0"/>
              <a:t>Heupbeenderen</a:t>
            </a:r>
            <a:r>
              <a:rPr lang="nl-NL" dirty="0"/>
              <a:t>	</a:t>
            </a:r>
          </a:p>
          <a:p>
            <a:endParaRPr lang="nl-NL" sz="2400" dirty="0"/>
          </a:p>
          <a:p>
            <a:pPr>
              <a:buFontTx/>
              <a:buChar char="-"/>
            </a:pPr>
            <a:r>
              <a:rPr lang="nl-NL" sz="2400" dirty="0"/>
              <a:t>Er zijn twee typen beenderen: </a:t>
            </a:r>
          </a:p>
          <a:p>
            <a:pPr marL="0" indent="0">
              <a:buNone/>
            </a:pPr>
            <a:r>
              <a:rPr lang="nl-NL" sz="2400" b="1" dirty="0"/>
              <a:t>			Pijpbeenderen </a:t>
            </a:r>
            <a:r>
              <a:rPr lang="nl-NL" sz="2400" dirty="0"/>
              <a:t>en </a:t>
            </a:r>
            <a:r>
              <a:rPr lang="nl-NL" sz="2400" b="1" dirty="0"/>
              <a:t>Platte beenderen</a:t>
            </a:r>
          </a:p>
          <a:p>
            <a:pPr>
              <a:buFontTx/>
              <a:buChar char="-"/>
            </a:pPr>
            <a:endParaRPr lang="nl-NL" sz="2400" b="1" dirty="0"/>
          </a:p>
          <a:p>
            <a:pPr>
              <a:buFontTx/>
              <a:buChar char="-"/>
            </a:pPr>
            <a:r>
              <a:rPr lang="nl-NL" sz="2400" dirty="0"/>
              <a:t>Er zijn twee soorten beenmerg: </a:t>
            </a:r>
          </a:p>
          <a:p>
            <a:pPr marL="2743200" lvl="6" indent="0">
              <a:buNone/>
            </a:pPr>
            <a:r>
              <a:rPr lang="nl-NL" sz="2400" b="1" dirty="0"/>
              <a:t>Rood beenmerg </a:t>
            </a:r>
            <a:r>
              <a:rPr lang="nl-NL" sz="2400" dirty="0"/>
              <a:t>(rode bloedcellen) en </a:t>
            </a:r>
            <a:r>
              <a:rPr lang="nl-NL" sz="2400" b="1" dirty="0"/>
              <a:t>Geel beenmerg</a:t>
            </a:r>
            <a:r>
              <a:rPr lang="nl-NL" sz="2400" dirty="0"/>
              <a:t> (vet)</a:t>
            </a:r>
          </a:p>
          <a:p>
            <a:endParaRPr lang="nl-NL" sz="1300" dirty="0"/>
          </a:p>
        </p:txBody>
      </p:sp>
    </p:spTree>
    <p:extLst>
      <p:ext uri="{BB962C8B-B14F-4D97-AF65-F5344CB8AC3E}">
        <p14:creationId xmlns:p14="http://schemas.microsoft.com/office/powerpoint/2010/main" val="1083666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400050"/>
            <a:ext cx="10515600" cy="5776913"/>
          </a:xfrm>
        </p:spPr>
        <p:txBody>
          <a:bodyPr>
            <a:normAutofit/>
          </a:bodyPr>
          <a:lstStyle/>
          <a:p>
            <a:r>
              <a:rPr lang="nl-NL" b="1" dirty="0"/>
              <a:t>Weefsel</a:t>
            </a:r>
          </a:p>
          <a:p>
            <a:pPr marL="0" indent="0">
              <a:buNone/>
            </a:pPr>
            <a:r>
              <a:rPr lang="nl-NL" dirty="0"/>
              <a:t>Een groep cellen met dezelfde vorm en functie.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Het skelet bestaat uit twee typen weefsels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Kraakbeenweefsel				beenweefsel</a:t>
            </a:r>
          </a:p>
        </p:txBody>
      </p:sp>
      <p:cxnSp>
        <p:nvCxnSpPr>
          <p:cNvPr id="6" name="Rechte verbindingslijn met pijl 5"/>
          <p:cNvCxnSpPr/>
          <p:nvPr/>
        </p:nvCxnSpPr>
        <p:spPr>
          <a:xfrm flipH="1">
            <a:off x="4028661" y="3922643"/>
            <a:ext cx="1577009" cy="940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>
            <a:off x="7262191" y="3935896"/>
            <a:ext cx="1338470" cy="8613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hthoek 3"/>
          <p:cNvSpPr/>
          <p:nvPr/>
        </p:nvSpPr>
        <p:spPr>
          <a:xfrm>
            <a:off x="838200" y="59887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2"/>
              </a:rPr>
              <a:t>http://www.schooltv.nl/video/samenstelling-bot-sterke-botten-maar-niet-te-zwaar/#q=botten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765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8319" y="1246827"/>
            <a:ext cx="5614835" cy="4211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nl-NL" sz="3400" b="1"/>
              <a:t>Kraakbeenweefsel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nl-NL" sz="2000" dirty="0"/>
              <a:t>Bevat relatief veel lijmstof en minder kalkzouten. Hierdoor is het soepel.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99769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928"/>
          <a:stretch/>
        </p:blipFill>
        <p:spPr>
          <a:xfrm>
            <a:off x="5932292" y="10"/>
            <a:ext cx="6101387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48930" y="2438400"/>
            <a:ext cx="5127030" cy="3785419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3"/>
              </a:rPr>
              <a:t>http://www.schooltv.nl/video/de-rug-er-zit-vering-in-je-rug/#q=kraakbeen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6117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23969" t="25609" r="24722" b="14497"/>
          <a:stretch/>
        </p:blipFill>
        <p:spPr>
          <a:xfrm>
            <a:off x="4513943" y="1117601"/>
            <a:ext cx="7338792" cy="4818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nl-NL" b="1" dirty="0"/>
              <a:t>Beenweefsel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nl-NL" sz="1800"/>
              <a:t>Bevat relatief weinig lijmstof en veel kalkzouten. Hierdoor is het hard.</a:t>
            </a:r>
          </a:p>
        </p:txBody>
      </p:sp>
    </p:spTree>
    <p:extLst>
      <p:ext uri="{BB962C8B-B14F-4D97-AF65-F5344CB8AC3E}">
        <p14:creationId xmlns:p14="http://schemas.microsoft.com/office/powerpoint/2010/main" val="1083377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tussencelstof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materiaal dat zich tussen de cellen bevindt.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23969" t="25609" r="24722" b="14497"/>
          <a:stretch/>
        </p:blipFill>
        <p:spPr>
          <a:xfrm>
            <a:off x="6362230" y="2480542"/>
            <a:ext cx="5263077" cy="3455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86" y="2480542"/>
            <a:ext cx="5206999" cy="3457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12557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2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31521B"/>
      </a:accent1>
      <a:accent2>
        <a:srgbClr val="63A537"/>
      </a:accent2>
      <a:accent3>
        <a:srgbClr val="37A76F"/>
      </a:accent3>
      <a:accent4>
        <a:srgbClr val="99CB38"/>
      </a:accent4>
      <a:accent5>
        <a:srgbClr val="44C1A3"/>
      </a:accent5>
      <a:accent6>
        <a:srgbClr val="8ED9C7"/>
      </a:accent6>
      <a:hlink>
        <a:srgbClr val="EE7B08"/>
      </a:hlink>
      <a:folHlink>
        <a:srgbClr val="977B2D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200</TotalTime>
  <Words>128</Words>
  <Application>Microsoft Office PowerPoint</Application>
  <PresentationFormat>Breedbeeld</PresentationFormat>
  <Paragraphs>55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Stevigheid en Beweging</vt:lpstr>
      <vt:lpstr>Wat gaan we doen?</vt:lpstr>
      <vt:lpstr>Herhaling </vt:lpstr>
      <vt:lpstr>PowerPoint-presentatie</vt:lpstr>
      <vt:lpstr>PowerPoint-presentatie</vt:lpstr>
      <vt:lpstr>Kraakbeenweefsel</vt:lpstr>
      <vt:lpstr>PowerPoint-presentatie</vt:lpstr>
      <vt:lpstr>Beenweefsel </vt:lpstr>
      <vt:lpstr>tussencelstof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Stevigheid en Beweging Basisstof 2</dc:title>
  <dc:creator>joska de kroon</dc:creator>
  <cp:lastModifiedBy>joska de kroon</cp:lastModifiedBy>
  <cp:revision>23</cp:revision>
  <dcterms:created xsi:type="dcterms:W3CDTF">2017-04-18T13:41:59Z</dcterms:created>
  <dcterms:modified xsi:type="dcterms:W3CDTF">2017-09-28T17:29:52Z</dcterms:modified>
</cp:coreProperties>
</file>